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8" r:id="rId10"/>
    <p:sldId id="267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Pretendard Light" panose="02000403000000020004" pitchFamily="50" charset="-127"/>
      <p:regular r:id="rId15"/>
    </p:embeddedFont>
    <p:embeddedFont>
      <p:font typeface="Pretendard Medium" panose="02000603000000020004" pitchFamily="50" charset="-127"/>
      <p:regular r:id="rId16"/>
    </p:embeddedFont>
    <p:embeddedFont>
      <p:font typeface="Pretendard SemiBold" panose="02000703000000020004" pitchFamily="50" charset="-127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A69"/>
    <a:srgbClr val="BA8CDC"/>
    <a:srgbClr val="F2F2F2"/>
    <a:srgbClr val="01CB9B"/>
    <a:srgbClr val="0000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758" autoAdjust="0"/>
  </p:normalViewPr>
  <p:slideViewPr>
    <p:cSldViewPr>
      <p:cViewPr varScale="1">
        <p:scale>
          <a:sx n="71" d="100"/>
          <a:sy n="71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20:14:33.4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1,'5991'0,"-5921"0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20:14:37.7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1,'411'-1,"575"4,-1 35,2479 386,-2981-334,23 2,-389-76,149 0,112-21,-87-1,1371 6,-1579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20:14:40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0 214,'10'-1,"0"-1,0 1,0-2,-1 1,1-2,-1 1,17-10,1 1,48-20,2 3,1 4,142-27,218 18,3 37,-218 1,2541 2,-1585-8,-1122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20:14:57.9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0,'743'53,"-486"-26,227 13,105-6,1819 24,-553-22,-1731-32,737 14,-789-19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youtu.be/-HS6NWB4sRU" TargetMode="Externa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6.png"/><Relationship Id="rId7" Type="http://schemas.openxmlformats.org/officeDocument/2006/relationships/image" Target="../media/image390.png"/><Relationship Id="rId12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10.png"/><Relationship Id="rId5" Type="http://schemas.openxmlformats.org/officeDocument/2006/relationships/image" Target="../media/image3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89"/>
            <a:ext cx="18288000" cy="1031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73100"/>
            <a:ext cx="43180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104900"/>
            <a:ext cx="9537700" cy="636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4394200"/>
            <a:ext cx="3187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8100"/>
            <a:ext cx="5029200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D97DC-8D18-DE19-2C04-D57D762B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7400" y="38100"/>
            <a:ext cx="18973800" cy="1790700"/>
          </a:xfrm>
          <a:prstGeom prst="rect">
            <a:avLst/>
          </a:prstGeom>
        </p:spPr>
      </p:pic>
      <p:pic>
        <p:nvPicPr>
          <p:cNvPr id="7" name="그림 6">
            <a:hlinkClick r:id="rId5"/>
            <a:extLst>
              <a:ext uri="{FF2B5EF4-FFF2-40B4-BE49-F238E27FC236}">
                <a16:creationId xmlns:a16="http://schemas.microsoft.com/office/drawing/2014/main" id="{F3A183F3-50E4-08D9-25FF-0DB8BB071D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841"/>
          <a:stretch/>
        </p:blipFill>
        <p:spPr>
          <a:xfrm>
            <a:off x="2136937" y="1672884"/>
            <a:ext cx="14014127" cy="7661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2521A-911E-BE3A-0632-726B3B734199}"/>
              </a:ext>
            </a:extLst>
          </p:cNvPr>
          <p:cNvSpPr txBox="1"/>
          <p:nvPr/>
        </p:nvSpPr>
        <p:spPr>
          <a:xfrm>
            <a:off x="7527820" y="9498568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https://youtu.be/-HS6NWB4sRU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8100"/>
            <a:ext cx="50292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42EA2-3242-5D04-2136-EF5765F4D863}"/>
              </a:ext>
            </a:extLst>
          </p:cNvPr>
          <p:cNvSpPr txBox="1"/>
          <p:nvPr/>
        </p:nvSpPr>
        <p:spPr>
          <a:xfrm>
            <a:off x="914400" y="1868237"/>
            <a:ext cx="13558146" cy="5168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 간편한 여행 계획 수립 가능</a:t>
            </a:r>
            <a:endParaRPr lang="en-US" altLang="ko-KR" sz="3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 </a:t>
            </a:r>
            <a:r>
              <a:rPr lang="ko-KR" altLang="en-US" sz="3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찜한</a:t>
            </a:r>
            <a:r>
              <a: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여행지 조회 등 맞춤형 여행 계획 </a:t>
            </a:r>
            <a:endParaRPr lang="en-US" altLang="ko-KR" sz="3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간 여행 후기 등을 통해 커뮤니티 조성</a:t>
            </a:r>
            <a:endParaRPr lang="en-US" altLang="ko-KR" sz="3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국내 지역별 다양한 여행지 홍보</a:t>
            </a:r>
            <a:r>
              <a:rPr lang="en-US" altLang="ko-KR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=&gt; </a:t>
            </a:r>
            <a:r>
              <a: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 경제 활성화</a:t>
            </a:r>
            <a:endParaRPr lang="en-US" altLang="ko-KR" sz="3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ko-KR" altLang="en-US" sz="3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34AE4F0-C914-4657-0174-9335CBD3AD42}"/>
                  </a:ext>
                </a:extLst>
              </p14:cNvPr>
              <p14:cNvContentPartPr/>
              <p14:nvPr/>
            </p14:nvContentPartPr>
            <p14:xfrm>
              <a:off x="6617539" y="3609512"/>
              <a:ext cx="21823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34AE4F0-C914-4657-0174-9335CBD3AD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3899" y="3501872"/>
                <a:ext cx="228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7977288-9C39-4208-A511-90B6D0BB1F06}"/>
                  </a:ext>
                </a:extLst>
              </p14:cNvPr>
              <p14:cNvContentPartPr/>
              <p14:nvPr/>
            </p14:nvContentPartPr>
            <p14:xfrm>
              <a:off x="2021059" y="2406032"/>
              <a:ext cx="3467880" cy="2448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7977288-9C39-4208-A511-90B6D0BB1F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7419" y="2298032"/>
                <a:ext cx="35755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7C9E8F6-CEB1-9612-F106-D745C032D4CB}"/>
                  </a:ext>
                </a:extLst>
              </p14:cNvPr>
              <p14:cNvContentPartPr/>
              <p14:nvPr/>
            </p14:nvContentPartPr>
            <p14:xfrm>
              <a:off x="6737779" y="4687712"/>
              <a:ext cx="2042640" cy="770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7C9E8F6-CEB1-9612-F106-D745C032D4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3779" y="4580072"/>
                <a:ext cx="21502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AC81D15-7198-77A1-46B4-967AA09D6609}"/>
                  </a:ext>
                </a:extLst>
              </p14:cNvPr>
              <p14:cNvContentPartPr/>
              <p14:nvPr/>
            </p14:nvContentPartPr>
            <p14:xfrm>
              <a:off x="7603579" y="5798672"/>
              <a:ext cx="2661480" cy="972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AC81D15-7198-77A1-46B4-967AA09D66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49579" y="5690672"/>
                <a:ext cx="2769120" cy="31284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1219FCE-ED03-205A-42D5-FE6CEDF3E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2419" y="4598865"/>
            <a:ext cx="4876190" cy="48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8100"/>
            <a:ext cx="4953000" cy="179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9876C-AD79-140A-746A-1B7E2EADBB1B}"/>
              </a:ext>
            </a:extLst>
          </p:cNvPr>
          <p:cNvSpPr txBox="1"/>
          <p:nvPr/>
        </p:nvSpPr>
        <p:spPr>
          <a:xfrm>
            <a:off x="765175" y="2163950"/>
            <a:ext cx="16306800" cy="296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만족하기에는 아쉬운 퀄리티인 것 같다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초반에는 다양한 기능을 넣도록 목표가 방대했지만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후반에는 시간이 빠듯해서 </a:t>
            </a:r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포기해야하는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부분이 많아져서 아쉬웠다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기간 내에 많은 기능을 </a:t>
            </a:r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구현하려다보니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기술은 확실히 늘었다고 느꼈다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 </a:t>
            </a:r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풀스택으로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진행하면서 초반에 괜찮다고 진행했던 디자인을 중반에 바꾸었을 때 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중요성을 뼈저리게 느꼈다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9973A5-949E-606F-F990-83CB1F104618}"/>
              </a:ext>
            </a:extLst>
          </p:cNvPr>
          <p:cNvSpPr/>
          <p:nvPr/>
        </p:nvSpPr>
        <p:spPr>
          <a:xfrm>
            <a:off x="533400" y="1892300"/>
            <a:ext cx="16770350" cy="3505200"/>
          </a:xfrm>
          <a:custGeom>
            <a:avLst/>
            <a:gdLst>
              <a:gd name="connsiteX0" fmla="*/ 0 w 16770350"/>
              <a:gd name="connsiteY0" fmla="*/ 584212 h 3505200"/>
              <a:gd name="connsiteX1" fmla="*/ 584212 w 16770350"/>
              <a:gd name="connsiteY1" fmla="*/ 0 h 3505200"/>
              <a:gd name="connsiteX2" fmla="*/ 16186138 w 16770350"/>
              <a:gd name="connsiteY2" fmla="*/ 0 h 3505200"/>
              <a:gd name="connsiteX3" fmla="*/ 16770350 w 16770350"/>
              <a:gd name="connsiteY3" fmla="*/ 584212 h 3505200"/>
              <a:gd name="connsiteX4" fmla="*/ 16770350 w 16770350"/>
              <a:gd name="connsiteY4" fmla="*/ 2920988 h 3505200"/>
              <a:gd name="connsiteX5" fmla="*/ 16186138 w 16770350"/>
              <a:gd name="connsiteY5" fmla="*/ 3505200 h 3505200"/>
              <a:gd name="connsiteX6" fmla="*/ 584212 w 16770350"/>
              <a:gd name="connsiteY6" fmla="*/ 3505200 h 3505200"/>
              <a:gd name="connsiteX7" fmla="*/ 0 w 16770350"/>
              <a:gd name="connsiteY7" fmla="*/ 2920988 h 3505200"/>
              <a:gd name="connsiteX8" fmla="*/ 0 w 16770350"/>
              <a:gd name="connsiteY8" fmla="*/ 584212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0350" h="3505200" extrusionOk="0">
                <a:moveTo>
                  <a:pt x="0" y="584212"/>
                </a:moveTo>
                <a:cubicBezTo>
                  <a:pt x="-40630" y="271542"/>
                  <a:pt x="229861" y="-45416"/>
                  <a:pt x="584212" y="0"/>
                </a:cubicBezTo>
                <a:cubicBezTo>
                  <a:pt x="5247777" y="136483"/>
                  <a:pt x="10736241" y="135530"/>
                  <a:pt x="16186138" y="0"/>
                </a:cubicBezTo>
                <a:cubicBezTo>
                  <a:pt x="16467951" y="-11491"/>
                  <a:pt x="16806838" y="242649"/>
                  <a:pt x="16770350" y="584212"/>
                </a:cubicBezTo>
                <a:cubicBezTo>
                  <a:pt x="16780571" y="1417210"/>
                  <a:pt x="16919264" y="2270788"/>
                  <a:pt x="16770350" y="2920988"/>
                </a:cubicBezTo>
                <a:cubicBezTo>
                  <a:pt x="16753879" y="3296924"/>
                  <a:pt x="16502909" y="3514445"/>
                  <a:pt x="16186138" y="3505200"/>
                </a:cubicBezTo>
                <a:cubicBezTo>
                  <a:pt x="11972291" y="3461471"/>
                  <a:pt x="5369066" y="3477063"/>
                  <a:pt x="584212" y="3505200"/>
                </a:cubicBezTo>
                <a:cubicBezTo>
                  <a:pt x="264908" y="3502365"/>
                  <a:pt x="16747" y="3223236"/>
                  <a:pt x="0" y="2920988"/>
                </a:cubicBezTo>
                <a:cubicBezTo>
                  <a:pt x="135409" y="2365553"/>
                  <a:pt x="27727" y="1713393"/>
                  <a:pt x="0" y="584212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86487723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90E65B-7FEF-B2D0-B1D8-6F0BB117E504}"/>
              </a:ext>
            </a:extLst>
          </p:cNvPr>
          <p:cNvSpPr/>
          <p:nvPr/>
        </p:nvSpPr>
        <p:spPr>
          <a:xfrm>
            <a:off x="14706600" y="4689101"/>
            <a:ext cx="2133600" cy="53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3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정수현 </a:t>
            </a:r>
            <a:r>
              <a:rPr lang="en-US" altLang="ko-KR" sz="3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3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9A72C-C682-4BBE-F301-E7FFC67B7055}"/>
              </a:ext>
            </a:extLst>
          </p:cNvPr>
          <p:cNvSpPr txBox="1"/>
          <p:nvPr/>
        </p:nvSpPr>
        <p:spPr>
          <a:xfrm>
            <a:off x="765175" y="6183500"/>
            <a:ext cx="16306800" cy="296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시간이 많이 빠듯했지만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그래도 제일 목표로 했던 기능을 구현할 수 있어서 좋았다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프로젝트를 진행하며 내가 놓쳤던 부분도 다시 공부할 수 있었고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 </a:t>
            </a:r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프론트엔드를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개발하며 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대해 많이 생각할 수 있는 시간이었다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아직 부족한 점은 있지만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경험을 고려하는 등 이전과 비교해 성장한 것 같아 기쁘다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DAB017D-D8D5-2E21-B545-F1D69D70EBBB}"/>
              </a:ext>
            </a:extLst>
          </p:cNvPr>
          <p:cNvSpPr/>
          <p:nvPr/>
        </p:nvSpPr>
        <p:spPr>
          <a:xfrm>
            <a:off x="533400" y="5911850"/>
            <a:ext cx="16770350" cy="3505200"/>
          </a:xfrm>
          <a:custGeom>
            <a:avLst/>
            <a:gdLst>
              <a:gd name="connsiteX0" fmla="*/ 0 w 16770350"/>
              <a:gd name="connsiteY0" fmla="*/ 584212 h 3505200"/>
              <a:gd name="connsiteX1" fmla="*/ 584212 w 16770350"/>
              <a:gd name="connsiteY1" fmla="*/ 0 h 3505200"/>
              <a:gd name="connsiteX2" fmla="*/ 1006042 w 16770350"/>
              <a:gd name="connsiteY2" fmla="*/ 0 h 3505200"/>
              <a:gd name="connsiteX3" fmla="*/ 1427872 w 16770350"/>
              <a:gd name="connsiteY3" fmla="*/ 0 h 3505200"/>
              <a:gd name="connsiteX4" fmla="*/ 2161740 w 16770350"/>
              <a:gd name="connsiteY4" fmla="*/ 0 h 3505200"/>
              <a:gd name="connsiteX5" fmla="*/ 2271531 w 16770350"/>
              <a:gd name="connsiteY5" fmla="*/ 0 h 3505200"/>
              <a:gd name="connsiteX6" fmla="*/ 3161419 w 16770350"/>
              <a:gd name="connsiteY6" fmla="*/ 0 h 3505200"/>
              <a:gd name="connsiteX7" fmla="*/ 3427230 w 16770350"/>
              <a:gd name="connsiteY7" fmla="*/ 0 h 3505200"/>
              <a:gd name="connsiteX8" fmla="*/ 4161098 w 16770350"/>
              <a:gd name="connsiteY8" fmla="*/ 0 h 3505200"/>
              <a:gd name="connsiteX9" fmla="*/ 4582928 w 16770350"/>
              <a:gd name="connsiteY9" fmla="*/ 0 h 3505200"/>
              <a:gd name="connsiteX10" fmla="*/ 5316796 w 16770350"/>
              <a:gd name="connsiteY10" fmla="*/ 0 h 3505200"/>
              <a:gd name="connsiteX11" fmla="*/ 6050665 w 16770350"/>
              <a:gd name="connsiteY11" fmla="*/ 0 h 3505200"/>
              <a:gd name="connsiteX12" fmla="*/ 6160456 w 16770350"/>
              <a:gd name="connsiteY12" fmla="*/ 0 h 3505200"/>
              <a:gd name="connsiteX13" fmla="*/ 6738305 w 16770350"/>
              <a:gd name="connsiteY13" fmla="*/ 0 h 3505200"/>
              <a:gd name="connsiteX14" fmla="*/ 7316154 w 16770350"/>
              <a:gd name="connsiteY14" fmla="*/ 0 h 3505200"/>
              <a:gd name="connsiteX15" fmla="*/ 7581965 w 16770350"/>
              <a:gd name="connsiteY15" fmla="*/ 0 h 3505200"/>
              <a:gd name="connsiteX16" fmla="*/ 7847775 w 16770350"/>
              <a:gd name="connsiteY16" fmla="*/ 0 h 3505200"/>
              <a:gd name="connsiteX17" fmla="*/ 8581644 w 16770350"/>
              <a:gd name="connsiteY17" fmla="*/ 0 h 3505200"/>
              <a:gd name="connsiteX18" fmla="*/ 8691435 w 16770350"/>
              <a:gd name="connsiteY18" fmla="*/ 0 h 3505200"/>
              <a:gd name="connsiteX19" fmla="*/ 9425303 w 16770350"/>
              <a:gd name="connsiteY19" fmla="*/ 0 h 3505200"/>
              <a:gd name="connsiteX20" fmla="*/ 9535095 w 16770350"/>
              <a:gd name="connsiteY20" fmla="*/ 0 h 3505200"/>
              <a:gd name="connsiteX21" fmla="*/ 10112944 w 16770350"/>
              <a:gd name="connsiteY21" fmla="*/ 0 h 3505200"/>
              <a:gd name="connsiteX22" fmla="*/ 10690793 w 16770350"/>
              <a:gd name="connsiteY22" fmla="*/ 0 h 3505200"/>
              <a:gd name="connsiteX23" fmla="*/ 10956604 w 16770350"/>
              <a:gd name="connsiteY23" fmla="*/ 0 h 3505200"/>
              <a:gd name="connsiteX24" fmla="*/ 11222414 w 16770350"/>
              <a:gd name="connsiteY24" fmla="*/ 0 h 3505200"/>
              <a:gd name="connsiteX25" fmla="*/ 11644244 w 16770350"/>
              <a:gd name="connsiteY25" fmla="*/ 0 h 3505200"/>
              <a:gd name="connsiteX26" fmla="*/ 11910055 w 16770350"/>
              <a:gd name="connsiteY26" fmla="*/ 0 h 3505200"/>
              <a:gd name="connsiteX27" fmla="*/ 12643923 w 16770350"/>
              <a:gd name="connsiteY27" fmla="*/ 0 h 3505200"/>
              <a:gd name="connsiteX28" fmla="*/ 12909734 w 16770350"/>
              <a:gd name="connsiteY28" fmla="*/ 0 h 3505200"/>
              <a:gd name="connsiteX29" fmla="*/ 13019525 w 16770350"/>
              <a:gd name="connsiteY29" fmla="*/ 0 h 3505200"/>
              <a:gd name="connsiteX30" fmla="*/ 13909413 w 16770350"/>
              <a:gd name="connsiteY30" fmla="*/ 0 h 3505200"/>
              <a:gd name="connsiteX31" fmla="*/ 14487262 w 16770350"/>
              <a:gd name="connsiteY31" fmla="*/ 0 h 3505200"/>
              <a:gd name="connsiteX32" fmla="*/ 15065111 w 16770350"/>
              <a:gd name="connsiteY32" fmla="*/ 0 h 3505200"/>
              <a:gd name="connsiteX33" fmla="*/ 15174902 w 16770350"/>
              <a:gd name="connsiteY33" fmla="*/ 0 h 3505200"/>
              <a:gd name="connsiteX34" fmla="*/ 16186138 w 16770350"/>
              <a:gd name="connsiteY34" fmla="*/ 0 h 3505200"/>
              <a:gd name="connsiteX35" fmla="*/ 16770350 w 16770350"/>
              <a:gd name="connsiteY35" fmla="*/ 584212 h 3505200"/>
              <a:gd name="connsiteX36" fmla="*/ 16770350 w 16770350"/>
              <a:gd name="connsiteY36" fmla="*/ 1168406 h 3505200"/>
              <a:gd name="connsiteX37" fmla="*/ 16770350 w 16770350"/>
              <a:gd name="connsiteY37" fmla="*/ 1729232 h 3505200"/>
              <a:gd name="connsiteX38" fmla="*/ 16770350 w 16770350"/>
              <a:gd name="connsiteY38" fmla="*/ 2266691 h 3505200"/>
              <a:gd name="connsiteX39" fmla="*/ 16770350 w 16770350"/>
              <a:gd name="connsiteY39" fmla="*/ 2920988 h 3505200"/>
              <a:gd name="connsiteX40" fmla="*/ 16186138 w 16770350"/>
              <a:gd name="connsiteY40" fmla="*/ 3505200 h 3505200"/>
              <a:gd name="connsiteX41" fmla="*/ 15296250 w 16770350"/>
              <a:gd name="connsiteY41" fmla="*/ 3505200 h 3505200"/>
              <a:gd name="connsiteX42" fmla="*/ 14874421 w 16770350"/>
              <a:gd name="connsiteY42" fmla="*/ 3505200 h 3505200"/>
              <a:gd name="connsiteX43" fmla="*/ 14296571 w 16770350"/>
              <a:gd name="connsiteY43" fmla="*/ 3505200 h 3505200"/>
              <a:gd name="connsiteX44" fmla="*/ 13562703 w 16770350"/>
              <a:gd name="connsiteY44" fmla="*/ 3505200 h 3505200"/>
              <a:gd name="connsiteX45" fmla="*/ 12984854 w 16770350"/>
              <a:gd name="connsiteY45" fmla="*/ 3505200 h 3505200"/>
              <a:gd name="connsiteX46" fmla="*/ 12719043 w 16770350"/>
              <a:gd name="connsiteY46" fmla="*/ 3505200 h 3505200"/>
              <a:gd name="connsiteX47" fmla="*/ 12609252 w 16770350"/>
              <a:gd name="connsiteY47" fmla="*/ 3505200 h 3505200"/>
              <a:gd name="connsiteX48" fmla="*/ 11875384 w 16770350"/>
              <a:gd name="connsiteY48" fmla="*/ 3505200 h 3505200"/>
              <a:gd name="connsiteX49" fmla="*/ 11297535 w 16770350"/>
              <a:gd name="connsiteY49" fmla="*/ 3505200 h 3505200"/>
              <a:gd name="connsiteX50" fmla="*/ 10719685 w 16770350"/>
              <a:gd name="connsiteY50" fmla="*/ 3505200 h 3505200"/>
              <a:gd name="connsiteX51" fmla="*/ 9985817 w 16770350"/>
              <a:gd name="connsiteY51" fmla="*/ 3505200 h 3505200"/>
              <a:gd name="connsiteX52" fmla="*/ 9563987 w 16770350"/>
              <a:gd name="connsiteY52" fmla="*/ 3505200 h 3505200"/>
              <a:gd name="connsiteX53" fmla="*/ 9298177 w 16770350"/>
              <a:gd name="connsiteY53" fmla="*/ 3505200 h 3505200"/>
              <a:gd name="connsiteX54" fmla="*/ 9188385 w 16770350"/>
              <a:gd name="connsiteY54" fmla="*/ 3505200 h 3505200"/>
              <a:gd name="connsiteX55" fmla="*/ 8610536 w 16770350"/>
              <a:gd name="connsiteY55" fmla="*/ 3505200 h 3505200"/>
              <a:gd name="connsiteX56" fmla="*/ 8032687 w 16770350"/>
              <a:gd name="connsiteY56" fmla="*/ 3505200 h 3505200"/>
              <a:gd name="connsiteX57" fmla="*/ 7766876 w 16770350"/>
              <a:gd name="connsiteY57" fmla="*/ 3505200 h 3505200"/>
              <a:gd name="connsiteX58" fmla="*/ 7501066 w 16770350"/>
              <a:gd name="connsiteY58" fmla="*/ 3505200 h 3505200"/>
              <a:gd name="connsiteX59" fmla="*/ 6611178 w 16770350"/>
              <a:gd name="connsiteY59" fmla="*/ 3505200 h 3505200"/>
              <a:gd name="connsiteX60" fmla="*/ 6189348 w 16770350"/>
              <a:gd name="connsiteY60" fmla="*/ 3505200 h 3505200"/>
              <a:gd name="connsiteX61" fmla="*/ 5299461 w 16770350"/>
              <a:gd name="connsiteY61" fmla="*/ 3505200 h 3505200"/>
              <a:gd name="connsiteX62" fmla="*/ 4721612 w 16770350"/>
              <a:gd name="connsiteY62" fmla="*/ 3505200 h 3505200"/>
              <a:gd name="connsiteX63" fmla="*/ 3987743 w 16770350"/>
              <a:gd name="connsiteY63" fmla="*/ 3505200 h 3505200"/>
              <a:gd name="connsiteX64" fmla="*/ 3409894 w 16770350"/>
              <a:gd name="connsiteY64" fmla="*/ 3505200 h 3505200"/>
              <a:gd name="connsiteX65" fmla="*/ 2520007 w 16770350"/>
              <a:gd name="connsiteY65" fmla="*/ 3505200 h 3505200"/>
              <a:gd name="connsiteX66" fmla="*/ 1942157 w 16770350"/>
              <a:gd name="connsiteY66" fmla="*/ 3505200 h 3505200"/>
              <a:gd name="connsiteX67" fmla="*/ 1832366 w 16770350"/>
              <a:gd name="connsiteY67" fmla="*/ 3505200 h 3505200"/>
              <a:gd name="connsiteX68" fmla="*/ 1254517 w 16770350"/>
              <a:gd name="connsiteY68" fmla="*/ 3505200 h 3505200"/>
              <a:gd name="connsiteX69" fmla="*/ 584212 w 16770350"/>
              <a:gd name="connsiteY69" fmla="*/ 3505200 h 3505200"/>
              <a:gd name="connsiteX70" fmla="*/ 0 w 16770350"/>
              <a:gd name="connsiteY70" fmla="*/ 2920988 h 3505200"/>
              <a:gd name="connsiteX71" fmla="*/ 0 w 16770350"/>
              <a:gd name="connsiteY71" fmla="*/ 2336794 h 3505200"/>
              <a:gd name="connsiteX72" fmla="*/ 0 w 16770350"/>
              <a:gd name="connsiteY72" fmla="*/ 1752600 h 3505200"/>
              <a:gd name="connsiteX73" fmla="*/ 0 w 16770350"/>
              <a:gd name="connsiteY73" fmla="*/ 1238509 h 3505200"/>
              <a:gd name="connsiteX74" fmla="*/ 0 w 16770350"/>
              <a:gd name="connsiteY74" fmla="*/ 584212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6770350" h="3505200" extrusionOk="0">
                <a:moveTo>
                  <a:pt x="0" y="584212"/>
                </a:moveTo>
                <a:cubicBezTo>
                  <a:pt x="-37607" y="270800"/>
                  <a:pt x="237138" y="-34991"/>
                  <a:pt x="584212" y="0"/>
                </a:cubicBezTo>
                <a:cubicBezTo>
                  <a:pt x="759661" y="-46831"/>
                  <a:pt x="883657" y="18828"/>
                  <a:pt x="1006042" y="0"/>
                </a:cubicBezTo>
                <a:cubicBezTo>
                  <a:pt x="1128427" y="-18828"/>
                  <a:pt x="1302024" y="3798"/>
                  <a:pt x="1427872" y="0"/>
                </a:cubicBezTo>
                <a:cubicBezTo>
                  <a:pt x="1553720" y="-3798"/>
                  <a:pt x="1916718" y="54321"/>
                  <a:pt x="2161740" y="0"/>
                </a:cubicBezTo>
                <a:cubicBezTo>
                  <a:pt x="2406762" y="-54321"/>
                  <a:pt x="2244309" y="8454"/>
                  <a:pt x="2271531" y="0"/>
                </a:cubicBezTo>
                <a:cubicBezTo>
                  <a:pt x="2298753" y="-8454"/>
                  <a:pt x="2884133" y="44836"/>
                  <a:pt x="3161419" y="0"/>
                </a:cubicBezTo>
                <a:cubicBezTo>
                  <a:pt x="3438705" y="-44836"/>
                  <a:pt x="3333293" y="24161"/>
                  <a:pt x="3427230" y="0"/>
                </a:cubicBezTo>
                <a:cubicBezTo>
                  <a:pt x="3521167" y="-24161"/>
                  <a:pt x="3869597" y="69373"/>
                  <a:pt x="4161098" y="0"/>
                </a:cubicBezTo>
                <a:cubicBezTo>
                  <a:pt x="4452599" y="-69373"/>
                  <a:pt x="4449528" y="25383"/>
                  <a:pt x="4582928" y="0"/>
                </a:cubicBezTo>
                <a:cubicBezTo>
                  <a:pt x="4716328" y="-25383"/>
                  <a:pt x="4956261" y="32024"/>
                  <a:pt x="5316796" y="0"/>
                </a:cubicBezTo>
                <a:cubicBezTo>
                  <a:pt x="5677331" y="-32024"/>
                  <a:pt x="5734846" y="86887"/>
                  <a:pt x="6050665" y="0"/>
                </a:cubicBezTo>
                <a:cubicBezTo>
                  <a:pt x="6366484" y="-86887"/>
                  <a:pt x="6123158" y="7756"/>
                  <a:pt x="6160456" y="0"/>
                </a:cubicBezTo>
                <a:cubicBezTo>
                  <a:pt x="6197754" y="-7756"/>
                  <a:pt x="6562421" y="51927"/>
                  <a:pt x="6738305" y="0"/>
                </a:cubicBezTo>
                <a:cubicBezTo>
                  <a:pt x="6914189" y="-51927"/>
                  <a:pt x="7181837" y="45544"/>
                  <a:pt x="7316154" y="0"/>
                </a:cubicBezTo>
                <a:cubicBezTo>
                  <a:pt x="7450471" y="-45544"/>
                  <a:pt x="7500786" y="20150"/>
                  <a:pt x="7581965" y="0"/>
                </a:cubicBezTo>
                <a:cubicBezTo>
                  <a:pt x="7663144" y="-20150"/>
                  <a:pt x="7753523" y="24086"/>
                  <a:pt x="7847775" y="0"/>
                </a:cubicBezTo>
                <a:cubicBezTo>
                  <a:pt x="7942027" y="-24086"/>
                  <a:pt x="8347503" y="61818"/>
                  <a:pt x="8581644" y="0"/>
                </a:cubicBezTo>
                <a:cubicBezTo>
                  <a:pt x="8815785" y="-61818"/>
                  <a:pt x="8643979" y="8201"/>
                  <a:pt x="8691435" y="0"/>
                </a:cubicBezTo>
                <a:cubicBezTo>
                  <a:pt x="8738891" y="-8201"/>
                  <a:pt x="9225028" y="87364"/>
                  <a:pt x="9425303" y="0"/>
                </a:cubicBezTo>
                <a:cubicBezTo>
                  <a:pt x="9625578" y="-87364"/>
                  <a:pt x="9509338" y="4248"/>
                  <a:pt x="9535095" y="0"/>
                </a:cubicBezTo>
                <a:cubicBezTo>
                  <a:pt x="9560852" y="-4248"/>
                  <a:pt x="9895439" y="64879"/>
                  <a:pt x="10112944" y="0"/>
                </a:cubicBezTo>
                <a:cubicBezTo>
                  <a:pt x="10330449" y="-64879"/>
                  <a:pt x="10467116" y="6766"/>
                  <a:pt x="10690793" y="0"/>
                </a:cubicBezTo>
                <a:cubicBezTo>
                  <a:pt x="10914470" y="-6766"/>
                  <a:pt x="10882689" y="25047"/>
                  <a:pt x="10956604" y="0"/>
                </a:cubicBezTo>
                <a:cubicBezTo>
                  <a:pt x="11030519" y="-25047"/>
                  <a:pt x="11114347" y="23398"/>
                  <a:pt x="11222414" y="0"/>
                </a:cubicBezTo>
                <a:cubicBezTo>
                  <a:pt x="11330481" y="-23398"/>
                  <a:pt x="11558162" y="38538"/>
                  <a:pt x="11644244" y="0"/>
                </a:cubicBezTo>
                <a:cubicBezTo>
                  <a:pt x="11730326" y="-38538"/>
                  <a:pt x="11809497" y="25005"/>
                  <a:pt x="11910055" y="0"/>
                </a:cubicBezTo>
                <a:cubicBezTo>
                  <a:pt x="12010613" y="-25005"/>
                  <a:pt x="12471555" y="9573"/>
                  <a:pt x="12643923" y="0"/>
                </a:cubicBezTo>
                <a:cubicBezTo>
                  <a:pt x="12816291" y="-9573"/>
                  <a:pt x="12834979" y="18301"/>
                  <a:pt x="12909734" y="0"/>
                </a:cubicBezTo>
                <a:cubicBezTo>
                  <a:pt x="12984489" y="-18301"/>
                  <a:pt x="12990527" y="13020"/>
                  <a:pt x="13019525" y="0"/>
                </a:cubicBezTo>
                <a:cubicBezTo>
                  <a:pt x="13048523" y="-13020"/>
                  <a:pt x="13479222" y="68786"/>
                  <a:pt x="13909413" y="0"/>
                </a:cubicBezTo>
                <a:cubicBezTo>
                  <a:pt x="14339604" y="-68786"/>
                  <a:pt x="14212396" y="28051"/>
                  <a:pt x="14487262" y="0"/>
                </a:cubicBezTo>
                <a:cubicBezTo>
                  <a:pt x="14762128" y="-28051"/>
                  <a:pt x="14897976" y="26058"/>
                  <a:pt x="15065111" y="0"/>
                </a:cubicBezTo>
                <a:cubicBezTo>
                  <a:pt x="15232246" y="-26058"/>
                  <a:pt x="15127237" y="12212"/>
                  <a:pt x="15174902" y="0"/>
                </a:cubicBezTo>
                <a:cubicBezTo>
                  <a:pt x="15222567" y="-12212"/>
                  <a:pt x="15738695" y="51638"/>
                  <a:pt x="16186138" y="0"/>
                </a:cubicBezTo>
                <a:cubicBezTo>
                  <a:pt x="16493391" y="-55638"/>
                  <a:pt x="16748570" y="273324"/>
                  <a:pt x="16770350" y="584212"/>
                </a:cubicBezTo>
                <a:cubicBezTo>
                  <a:pt x="16819836" y="867831"/>
                  <a:pt x="16750448" y="900237"/>
                  <a:pt x="16770350" y="1168406"/>
                </a:cubicBezTo>
                <a:cubicBezTo>
                  <a:pt x="16790252" y="1436575"/>
                  <a:pt x="16724728" y="1570527"/>
                  <a:pt x="16770350" y="1729232"/>
                </a:cubicBezTo>
                <a:cubicBezTo>
                  <a:pt x="16815972" y="1887937"/>
                  <a:pt x="16718784" y="2002841"/>
                  <a:pt x="16770350" y="2266691"/>
                </a:cubicBezTo>
                <a:cubicBezTo>
                  <a:pt x="16821916" y="2530541"/>
                  <a:pt x="16700012" y="2596603"/>
                  <a:pt x="16770350" y="2920988"/>
                </a:cubicBezTo>
                <a:cubicBezTo>
                  <a:pt x="16819660" y="3252750"/>
                  <a:pt x="16517013" y="3550416"/>
                  <a:pt x="16186138" y="3505200"/>
                </a:cubicBezTo>
                <a:cubicBezTo>
                  <a:pt x="15761625" y="3553055"/>
                  <a:pt x="15526147" y="3436949"/>
                  <a:pt x="15296250" y="3505200"/>
                </a:cubicBezTo>
                <a:cubicBezTo>
                  <a:pt x="15066353" y="3573451"/>
                  <a:pt x="14972513" y="3490333"/>
                  <a:pt x="14874421" y="3505200"/>
                </a:cubicBezTo>
                <a:cubicBezTo>
                  <a:pt x="14776329" y="3520067"/>
                  <a:pt x="14479581" y="3439088"/>
                  <a:pt x="14296571" y="3505200"/>
                </a:cubicBezTo>
                <a:cubicBezTo>
                  <a:pt x="14113561" y="3571312"/>
                  <a:pt x="13816182" y="3477027"/>
                  <a:pt x="13562703" y="3505200"/>
                </a:cubicBezTo>
                <a:cubicBezTo>
                  <a:pt x="13309224" y="3533373"/>
                  <a:pt x="13195806" y="3493610"/>
                  <a:pt x="12984854" y="3505200"/>
                </a:cubicBezTo>
                <a:cubicBezTo>
                  <a:pt x="12773902" y="3516790"/>
                  <a:pt x="12802899" y="3486908"/>
                  <a:pt x="12719043" y="3505200"/>
                </a:cubicBezTo>
                <a:cubicBezTo>
                  <a:pt x="12635187" y="3523492"/>
                  <a:pt x="12648585" y="3500982"/>
                  <a:pt x="12609252" y="3505200"/>
                </a:cubicBezTo>
                <a:cubicBezTo>
                  <a:pt x="12569919" y="3509418"/>
                  <a:pt x="12073588" y="3432273"/>
                  <a:pt x="11875384" y="3505200"/>
                </a:cubicBezTo>
                <a:cubicBezTo>
                  <a:pt x="11677180" y="3578127"/>
                  <a:pt x="11437153" y="3490203"/>
                  <a:pt x="11297535" y="3505200"/>
                </a:cubicBezTo>
                <a:cubicBezTo>
                  <a:pt x="11157917" y="3520197"/>
                  <a:pt x="10877671" y="3475385"/>
                  <a:pt x="10719685" y="3505200"/>
                </a:cubicBezTo>
                <a:cubicBezTo>
                  <a:pt x="10561699" y="3535015"/>
                  <a:pt x="10227569" y="3443827"/>
                  <a:pt x="9985817" y="3505200"/>
                </a:cubicBezTo>
                <a:cubicBezTo>
                  <a:pt x="9744065" y="3566573"/>
                  <a:pt x="9655537" y="3483522"/>
                  <a:pt x="9563987" y="3505200"/>
                </a:cubicBezTo>
                <a:cubicBezTo>
                  <a:pt x="9472437" y="3526878"/>
                  <a:pt x="9386248" y="3474676"/>
                  <a:pt x="9298177" y="3505200"/>
                </a:cubicBezTo>
                <a:cubicBezTo>
                  <a:pt x="9210106" y="3535724"/>
                  <a:pt x="9241014" y="3502260"/>
                  <a:pt x="9188385" y="3505200"/>
                </a:cubicBezTo>
                <a:cubicBezTo>
                  <a:pt x="9135756" y="3508140"/>
                  <a:pt x="8854726" y="3458524"/>
                  <a:pt x="8610536" y="3505200"/>
                </a:cubicBezTo>
                <a:cubicBezTo>
                  <a:pt x="8366346" y="3551876"/>
                  <a:pt x="8200918" y="3489833"/>
                  <a:pt x="8032687" y="3505200"/>
                </a:cubicBezTo>
                <a:cubicBezTo>
                  <a:pt x="7864456" y="3520567"/>
                  <a:pt x="7874848" y="3480518"/>
                  <a:pt x="7766876" y="3505200"/>
                </a:cubicBezTo>
                <a:cubicBezTo>
                  <a:pt x="7658904" y="3529882"/>
                  <a:pt x="7583124" y="3493935"/>
                  <a:pt x="7501066" y="3505200"/>
                </a:cubicBezTo>
                <a:cubicBezTo>
                  <a:pt x="7419008" y="3516465"/>
                  <a:pt x="6851052" y="3427230"/>
                  <a:pt x="6611178" y="3505200"/>
                </a:cubicBezTo>
                <a:cubicBezTo>
                  <a:pt x="6371304" y="3583170"/>
                  <a:pt x="6373275" y="3460312"/>
                  <a:pt x="6189348" y="3505200"/>
                </a:cubicBezTo>
                <a:cubicBezTo>
                  <a:pt x="6005421" y="3550088"/>
                  <a:pt x="5737064" y="3483356"/>
                  <a:pt x="5299461" y="3505200"/>
                </a:cubicBezTo>
                <a:cubicBezTo>
                  <a:pt x="4861858" y="3527044"/>
                  <a:pt x="4976488" y="3440762"/>
                  <a:pt x="4721612" y="3505200"/>
                </a:cubicBezTo>
                <a:cubicBezTo>
                  <a:pt x="4466736" y="3569638"/>
                  <a:pt x="4328447" y="3475295"/>
                  <a:pt x="3987743" y="3505200"/>
                </a:cubicBezTo>
                <a:cubicBezTo>
                  <a:pt x="3647039" y="3535105"/>
                  <a:pt x="3664863" y="3477286"/>
                  <a:pt x="3409894" y="3505200"/>
                </a:cubicBezTo>
                <a:cubicBezTo>
                  <a:pt x="3154925" y="3533114"/>
                  <a:pt x="2915304" y="3463650"/>
                  <a:pt x="2520007" y="3505200"/>
                </a:cubicBezTo>
                <a:cubicBezTo>
                  <a:pt x="2124710" y="3546750"/>
                  <a:pt x="2174355" y="3479260"/>
                  <a:pt x="1942157" y="3505200"/>
                </a:cubicBezTo>
                <a:cubicBezTo>
                  <a:pt x="1709959" y="3531140"/>
                  <a:pt x="1855453" y="3504186"/>
                  <a:pt x="1832366" y="3505200"/>
                </a:cubicBezTo>
                <a:cubicBezTo>
                  <a:pt x="1809279" y="3506214"/>
                  <a:pt x="1439765" y="3454250"/>
                  <a:pt x="1254517" y="3505200"/>
                </a:cubicBezTo>
                <a:cubicBezTo>
                  <a:pt x="1069269" y="3556150"/>
                  <a:pt x="891713" y="3482728"/>
                  <a:pt x="584212" y="3505200"/>
                </a:cubicBezTo>
                <a:cubicBezTo>
                  <a:pt x="267198" y="3575068"/>
                  <a:pt x="-71534" y="3248332"/>
                  <a:pt x="0" y="2920988"/>
                </a:cubicBezTo>
                <a:cubicBezTo>
                  <a:pt x="-51153" y="2635692"/>
                  <a:pt x="5301" y="2624648"/>
                  <a:pt x="0" y="2336794"/>
                </a:cubicBezTo>
                <a:cubicBezTo>
                  <a:pt x="-5301" y="2048940"/>
                  <a:pt x="27121" y="1975130"/>
                  <a:pt x="0" y="1752600"/>
                </a:cubicBezTo>
                <a:cubicBezTo>
                  <a:pt x="-27121" y="1530070"/>
                  <a:pt x="30247" y="1490435"/>
                  <a:pt x="0" y="1238509"/>
                </a:cubicBezTo>
                <a:cubicBezTo>
                  <a:pt x="-30247" y="986583"/>
                  <a:pt x="32253" y="835877"/>
                  <a:pt x="0" y="584212"/>
                </a:cubicBezTo>
                <a:close/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86487723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574281-CF22-0A63-D2FD-D295390F44EA}"/>
              </a:ext>
            </a:extLst>
          </p:cNvPr>
          <p:cNvSpPr/>
          <p:nvPr/>
        </p:nvSpPr>
        <p:spPr>
          <a:xfrm>
            <a:off x="14706600" y="8708651"/>
            <a:ext cx="2133600" cy="533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3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김아름 </a:t>
            </a:r>
            <a:r>
              <a:rPr lang="en-US" altLang="ko-KR" sz="3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32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78000"/>
            <a:ext cx="9690100" cy="262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3771900"/>
            <a:ext cx="78486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3644900"/>
            <a:ext cx="6464300" cy="3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79732-4DAD-3FB2-26E2-9F675F82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4419600"/>
            <a:ext cx="88773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00"/>
            <a:ext cx="9144000" cy="628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8077200"/>
            <a:ext cx="21463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300" y="8178800"/>
            <a:ext cx="8382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0" y="6692900"/>
            <a:ext cx="2171700" cy="208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8300" y="6743700"/>
            <a:ext cx="838200" cy="153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0" y="5245100"/>
            <a:ext cx="4127500" cy="208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6500" y="5219700"/>
            <a:ext cx="14986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00" y="3810000"/>
            <a:ext cx="3073400" cy="208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500" y="3784600"/>
            <a:ext cx="1498600" cy="105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300" y="2425700"/>
            <a:ext cx="8382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49000" y="2324100"/>
            <a:ext cx="4660900" cy="154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8300" y="914400"/>
            <a:ext cx="8382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7213600"/>
            <a:ext cx="4305300" cy="365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7454900"/>
            <a:ext cx="2324100" cy="83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49000" y="939800"/>
            <a:ext cx="48006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B7FB5E-DC1D-2F96-EC6C-2DD892149574}"/>
              </a:ext>
            </a:extLst>
          </p:cNvPr>
          <p:cNvGrpSpPr/>
          <p:nvPr/>
        </p:nvGrpSpPr>
        <p:grpSpPr>
          <a:xfrm>
            <a:off x="10036886" y="2068206"/>
            <a:ext cx="3733800" cy="7488717"/>
            <a:chOff x="10036886" y="2068206"/>
            <a:chExt cx="3733800" cy="748871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FB367D5-E4BC-47DD-9E74-2D9207DCED5F}"/>
                </a:ext>
              </a:extLst>
            </p:cNvPr>
            <p:cNvSpPr/>
            <p:nvPr/>
          </p:nvSpPr>
          <p:spPr>
            <a:xfrm>
              <a:off x="10036886" y="2068206"/>
              <a:ext cx="3733800" cy="7488717"/>
            </a:xfrm>
            <a:prstGeom prst="roundRect">
              <a:avLst>
                <a:gd name="adj" fmla="val 4604"/>
              </a:avLst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CE4799-59AF-5841-3CED-8825D4183083}"/>
                </a:ext>
              </a:extLst>
            </p:cNvPr>
            <p:cNvCxnSpPr/>
            <p:nvPr/>
          </p:nvCxnSpPr>
          <p:spPr>
            <a:xfrm>
              <a:off x="10036886" y="2763159"/>
              <a:ext cx="3733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FB1208-7715-BA96-B6FA-D22F40EF3C1B}"/>
              </a:ext>
            </a:extLst>
          </p:cNvPr>
          <p:cNvGrpSpPr/>
          <p:nvPr/>
        </p:nvGrpSpPr>
        <p:grpSpPr>
          <a:xfrm>
            <a:off x="914400" y="6074551"/>
            <a:ext cx="9673798" cy="3577454"/>
            <a:chOff x="-154958" y="6124403"/>
            <a:chExt cx="9673798" cy="35774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09D5BC-9DF4-5A43-E9E9-63F31978D03E}"/>
                </a:ext>
              </a:extLst>
            </p:cNvPr>
            <p:cNvSpPr/>
            <p:nvPr/>
          </p:nvSpPr>
          <p:spPr>
            <a:xfrm>
              <a:off x="8569942" y="7595369"/>
              <a:ext cx="762000" cy="640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9CC9D9-5AB3-E439-9362-9A51CCC9A004}"/>
                </a:ext>
              </a:extLst>
            </p:cNvPr>
            <p:cNvGrpSpPr/>
            <p:nvPr/>
          </p:nvGrpSpPr>
          <p:grpSpPr>
            <a:xfrm>
              <a:off x="-154958" y="6124403"/>
              <a:ext cx="9673798" cy="3577454"/>
              <a:chOff x="994202" y="5959258"/>
              <a:chExt cx="9673798" cy="357745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739A1D-7DBE-C950-151C-3409BCEB0F44}"/>
                  </a:ext>
                </a:extLst>
              </p:cNvPr>
              <p:cNvSpPr txBox="1"/>
              <p:nvPr/>
            </p:nvSpPr>
            <p:spPr>
              <a:xfrm>
                <a:off x="994202" y="5959258"/>
                <a:ext cx="75438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3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사진 위주 화면 설계를 통하여 </a:t>
                </a:r>
                <a:r>
                  <a:rPr lang="en-US" altLang="ko-KR" sz="3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…</a:t>
                </a:r>
                <a:endParaRPr lang="ko-KR" altLang="en-US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378510-EC01-3698-7A41-B3714CB1B32A}"/>
                  </a:ext>
                </a:extLst>
              </p:cNvPr>
              <p:cNvSpPr txBox="1"/>
              <p:nvPr/>
            </p:nvSpPr>
            <p:spPr>
              <a:xfrm>
                <a:off x="1456994" y="6574811"/>
                <a:ext cx="9211006" cy="2961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여행지는 설명보다 직접적인 체험이 중요</a:t>
                </a: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글보다 사진을 우선하여 짧은 시간에 더 많은 정보 전달</a:t>
                </a: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3200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사용자의 시선을 효과적으로 끔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3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3100" y="-76200"/>
            <a:ext cx="56134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38100"/>
            <a:ext cx="15443200" cy="1790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27C152-FE84-27F8-1E35-D16009ECCEAA}"/>
              </a:ext>
            </a:extLst>
          </p:cNvPr>
          <p:cNvSpPr txBox="1"/>
          <p:nvPr/>
        </p:nvSpPr>
        <p:spPr>
          <a:xfrm>
            <a:off x="1456994" y="3961567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여행 장소에 대한 손쉬운 순서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6998F-5189-6415-DD42-527175C34BE8}"/>
              </a:ext>
            </a:extLst>
          </p:cNvPr>
          <p:cNvSpPr txBox="1"/>
          <p:nvPr/>
        </p:nvSpPr>
        <p:spPr>
          <a:xfrm>
            <a:off x="1456994" y="4742020"/>
            <a:ext cx="9028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여행 계획 날짜간 전체 일정 교체 간편화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899F4-BAD2-D9E5-D4EA-123DFA831919}"/>
              </a:ext>
            </a:extLst>
          </p:cNvPr>
          <p:cNvSpPr txBox="1"/>
          <p:nvPr/>
        </p:nvSpPr>
        <p:spPr>
          <a:xfrm>
            <a:off x="914400" y="2455383"/>
            <a:ext cx="7543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</a:t>
            </a:r>
            <a:r>
              <a:rPr lang="ko-KR" altLang="en-US" sz="3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여행 계획 중 </a:t>
            </a:r>
            <a:r>
              <a:rPr lang="en-US" altLang="ko-KR" sz="3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..</a:t>
            </a:r>
            <a:endParaRPr lang="ko-KR" altLang="en-US" sz="3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C6F75-7B5F-008C-F3C4-64850BF9AB0F}"/>
              </a:ext>
            </a:extLst>
          </p:cNvPr>
          <p:cNvSpPr txBox="1"/>
          <p:nvPr/>
        </p:nvSpPr>
        <p:spPr>
          <a:xfrm>
            <a:off x="1456994" y="3181114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하루 동안 찾아갈 여행 장소 순서 변경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0F63CE-C0CF-3770-2868-D909BAD36B12}"/>
              </a:ext>
            </a:extLst>
          </p:cNvPr>
          <p:cNvSpPr txBox="1"/>
          <p:nvPr/>
        </p:nvSpPr>
        <p:spPr>
          <a:xfrm>
            <a:off x="10291134" y="221672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Day 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2AAEBF1-D5CA-F9D3-2495-B0FA0770B576}"/>
              </a:ext>
            </a:extLst>
          </p:cNvPr>
          <p:cNvSpPr/>
          <p:nvPr/>
        </p:nvSpPr>
        <p:spPr>
          <a:xfrm>
            <a:off x="10291134" y="3070936"/>
            <a:ext cx="3196266" cy="11695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9EA2B1-B3B0-2B43-16FF-4A93AD49DD8C}"/>
              </a:ext>
            </a:extLst>
          </p:cNvPr>
          <p:cNvSpPr/>
          <p:nvPr/>
        </p:nvSpPr>
        <p:spPr>
          <a:xfrm>
            <a:off x="10291134" y="4430620"/>
            <a:ext cx="3196266" cy="1169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4EA6E9A-46FE-EB91-DD13-57DD51108DA7}"/>
              </a:ext>
            </a:extLst>
          </p:cNvPr>
          <p:cNvGrpSpPr/>
          <p:nvPr/>
        </p:nvGrpSpPr>
        <p:grpSpPr>
          <a:xfrm>
            <a:off x="14024934" y="2068206"/>
            <a:ext cx="3733800" cy="7488717"/>
            <a:chOff x="10036886" y="2068206"/>
            <a:chExt cx="3733800" cy="748871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C719F08-9D34-8391-6BB2-BB3823BE0844}"/>
                </a:ext>
              </a:extLst>
            </p:cNvPr>
            <p:cNvSpPr/>
            <p:nvPr/>
          </p:nvSpPr>
          <p:spPr>
            <a:xfrm>
              <a:off x="10036886" y="2068206"/>
              <a:ext cx="3733800" cy="7488717"/>
            </a:xfrm>
            <a:prstGeom prst="roundRect">
              <a:avLst>
                <a:gd name="adj" fmla="val 4604"/>
              </a:avLst>
            </a:prstGeom>
            <a:noFill/>
            <a:ln w="38100">
              <a:solidFill>
                <a:srgbClr val="00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FA0733B-C1E8-6945-A83C-6CB2C8DC8666}"/>
                </a:ext>
              </a:extLst>
            </p:cNvPr>
            <p:cNvCxnSpPr/>
            <p:nvPr/>
          </p:nvCxnSpPr>
          <p:spPr>
            <a:xfrm>
              <a:off x="10036886" y="2763159"/>
              <a:ext cx="3733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F0D570F-E46E-4FA1-8595-017DF91FE1A9}"/>
              </a:ext>
            </a:extLst>
          </p:cNvPr>
          <p:cNvSpPr/>
          <p:nvPr/>
        </p:nvSpPr>
        <p:spPr>
          <a:xfrm>
            <a:off x="14279182" y="3070936"/>
            <a:ext cx="3196266" cy="11695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0F513AB-AF89-94DF-CF0A-49E62F044126}"/>
              </a:ext>
            </a:extLst>
          </p:cNvPr>
          <p:cNvSpPr/>
          <p:nvPr/>
        </p:nvSpPr>
        <p:spPr>
          <a:xfrm>
            <a:off x="14279182" y="4430620"/>
            <a:ext cx="3196266" cy="11695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C2A104-CF19-D414-4BC8-D49FE08876A1}"/>
              </a:ext>
            </a:extLst>
          </p:cNvPr>
          <p:cNvSpPr txBox="1"/>
          <p:nvPr/>
        </p:nvSpPr>
        <p:spPr>
          <a:xfrm>
            <a:off x="14279182" y="221916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Day 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251 0.00231 L 0.0013 0.00231 C 0.00078 0.00231 3.19444E-6 0.03781 3.19444E-6 0.06697 L 3.19444E-6 0.13225 " pathEditMode="relative" rAng="0" ptsTypes="AAAA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649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9444E-6 5.55112E-17 L -0.00131 5.55112E-17 C -0.00183 5.55112E-17 -0.00252 -0.03765 -0.00252 -0.06806 L -0.00252 -0.13565 " pathEditMode="relative" rAng="0" ptsTypes="AAAA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8.64198E-7 L 0.21996 -0.0021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8" y="-1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3.08642E-6 L 0.21658 3.08642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5.55112E-17 L 0.21658 5.55112E-1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5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8.64198E-7 L -0.21814 1.3580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55" y="-10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3.08642E-6 L -0.21554 0.00231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1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5.55112E-17 L -0.21805 5.55112E-1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05 5.55112E-17 L 0.00269 0.13102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33" y="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  <p:bldP spid="25" grpId="0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8100"/>
            <a:ext cx="50165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38100"/>
            <a:ext cx="15227300" cy="17907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A16F405-AEDC-A966-88DA-36A95AB7646F}"/>
              </a:ext>
            </a:extLst>
          </p:cNvPr>
          <p:cNvGrpSpPr/>
          <p:nvPr/>
        </p:nvGrpSpPr>
        <p:grpSpPr>
          <a:xfrm>
            <a:off x="870454" y="2247900"/>
            <a:ext cx="9673798" cy="2838790"/>
            <a:chOff x="994202" y="5959258"/>
            <a:chExt cx="9673798" cy="2838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84040C-D454-B014-F9CD-4D1AD78FAB49}"/>
                </a:ext>
              </a:extLst>
            </p:cNvPr>
            <p:cNvSpPr txBox="1"/>
            <p:nvPr/>
          </p:nvSpPr>
          <p:spPr>
            <a:xfrm>
              <a:off x="994202" y="5959258"/>
              <a:ext cx="7543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1. </a:t>
              </a:r>
              <a:r>
                <a:rPr lang="ko-KR" altLang="en-US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여행 계획을 작성시 번거로움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B417C2-D166-8E22-EBCB-3D60A693B7B4}"/>
                </a:ext>
              </a:extLst>
            </p:cNvPr>
            <p:cNvSpPr txBox="1"/>
            <p:nvPr/>
          </p:nvSpPr>
          <p:spPr>
            <a:xfrm>
              <a:off x="1456994" y="6574811"/>
              <a:ext cx="9211006" cy="222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일별 여행지 순서 지정 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x</a:t>
              </a:r>
              <a:endParaRPr lang="en-US" altLang="ko-K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여행지 순서는 한번에 한번만 가능</a:t>
              </a:r>
              <a:endParaRPr lang="en-US" altLang="ko-K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=&gt; Day</a:t>
              </a: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간 교체 시 하나하나 수정 필요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00E77E9-4FDE-E047-22EB-F1168BA4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98" y="2840221"/>
            <a:ext cx="3477110" cy="5782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CA9895-2DA1-E4C1-FFF2-08A0335EF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1359" y="2549668"/>
            <a:ext cx="6220693" cy="636358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D03E1C-B764-0D28-55C5-1BBA91C19C05}"/>
              </a:ext>
            </a:extLst>
          </p:cNvPr>
          <p:cNvGrpSpPr/>
          <p:nvPr/>
        </p:nvGrpSpPr>
        <p:grpSpPr>
          <a:xfrm>
            <a:off x="1101850" y="5586772"/>
            <a:ext cx="9673798" cy="2838790"/>
            <a:chOff x="994202" y="5959258"/>
            <a:chExt cx="9673798" cy="28387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3A170D-AFD2-C173-9A07-8D045AE05DE9}"/>
                </a:ext>
              </a:extLst>
            </p:cNvPr>
            <p:cNvSpPr txBox="1"/>
            <p:nvPr/>
          </p:nvSpPr>
          <p:spPr>
            <a:xfrm>
              <a:off x="994202" y="5959258"/>
              <a:ext cx="7543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2. </a:t>
              </a:r>
              <a:r>
                <a:rPr lang="ko-KR" altLang="en-US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추가적인 사용자 편의 기능 필요 느낌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DA2DFE-036E-51FB-A2C7-CCAF30DA689C}"/>
                </a:ext>
              </a:extLst>
            </p:cNvPr>
            <p:cNvSpPr txBox="1"/>
            <p:nvPr/>
          </p:nvSpPr>
          <p:spPr>
            <a:xfrm>
              <a:off x="1456994" y="6574811"/>
              <a:ext cx="9211006" cy="222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다른 이용자 간 여행 후기 공유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마음에 드는 여행지 찜 표시</a:t>
              </a:r>
              <a:endParaRPr lang="en-US" altLang="ko-K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 위주의 경험을 제공</a:t>
              </a:r>
              <a:endParaRPr lang="ko-KR" altLang="en-US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8100"/>
            <a:ext cx="49911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38100"/>
            <a:ext cx="17818100" cy="179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85C93-F57C-2BAB-95C4-24B3EE596A77}"/>
              </a:ext>
            </a:extLst>
          </p:cNvPr>
          <p:cNvSpPr txBox="1"/>
          <p:nvPr/>
        </p:nvSpPr>
        <p:spPr>
          <a:xfrm>
            <a:off x="990600" y="2019300"/>
            <a:ext cx="16306800" cy="778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(05.05~05.12)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목표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구상 및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Frontend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&amp;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활동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요구사항 분석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목표 설정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(~05.08) 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fontend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논의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(~05.10) / Frontend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별 나눠서 역할 수행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김아름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main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페이지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관광지 조회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여행 계획 조회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 담당 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회원관리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인기 리뷰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hotplace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게시판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여행 계획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담당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(05.13~05.19)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목표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Frontend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Backend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및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DB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활동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Frontend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컨펌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(05.13)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(~05.14)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Backend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및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Rest API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구축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DB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(~05.19)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김아름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변경된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수정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서버 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Dto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Service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mapper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attraction, plan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 관련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변경된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수정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Service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mapper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user, board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 관련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인기 리뷰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(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hotplace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게시판 보완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(05.20~05.24)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목표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Frontend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완성 및 프로젝트 테스트 및 보완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활동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목표 설정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김아름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kakao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map 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통신 성공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여행 계획 넣기 기능 및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완성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정수현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인증 구현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(~05.20) board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관련 서버 통신 구현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(~05.22)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완료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여행 계획 조회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완성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8100"/>
            <a:ext cx="50292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38100"/>
            <a:ext cx="16903700" cy="1790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65A151-BCDA-516D-4369-33D9A9A9FBC6}"/>
              </a:ext>
            </a:extLst>
          </p:cNvPr>
          <p:cNvGrpSpPr/>
          <p:nvPr/>
        </p:nvGrpSpPr>
        <p:grpSpPr>
          <a:xfrm>
            <a:off x="762000" y="1714500"/>
            <a:ext cx="16764000" cy="3566010"/>
            <a:chOff x="994202" y="5959258"/>
            <a:chExt cx="9327548" cy="35660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48B152-1575-77B0-6315-A0540831BAD9}"/>
                </a:ext>
              </a:extLst>
            </p:cNvPr>
            <p:cNvSpPr txBox="1"/>
            <p:nvPr/>
          </p:nvSpPr>
          <p:spPr>
            <a:xfrm>
              <a:off x="994202" y="5959258"/>
              <a:ext cx="7543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1. </a:t>
              </a:r>
              <a:r>
                <a:rPr lang="ko-KR" altLang="en-US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2EFFF9-439F-E9C1-9297-9291BA6AA111}"/>
                </a:ext>
              </a:extLst>
            </p:cNvPr>
            <p:cNvSpPr txBox="1"/>
            <p:nvPr/>
          </p:nvSpPr>
          <p:spPr>
            <a:xfrm>
              <a:off x="1110744" y="6563367"/>
              <a:ext cx="9211006" cy="2961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회원 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&amp;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로그인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관리</a:t>
              </a:r>
              <a:endParaRPr lang="en-US" altLang="ko-KR" sz="3200" dirty="0">
                <a:solidFill>
                  <a:srgbClr val="0D0D0D"/>
                </a:solidFill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관광지 정보 수집 및 카카오 </a:t>
              </a:r>
              <a:r>
                <a:rPr lang="ko-KR" altLang="en-US" sz="32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맵을</a:t>
              </a: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통해 정보 제공</a:t>
              </a:r>
              <a:endParaRPr lang="en-US" altLang="ko-K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Hotplace</a:t>
              </a: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공지사항 게시판 등 커뮤니티 제공</a:t>
              </a:r>
              <a:endParaRPr lang="en-US" altLang="ko-K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사용자 여행 계획 수립 및 조회 기능 제공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DC0F73-6D63-D104-2C22-FC2186C88015}"/>
              </a:ext>
            </a:extLst>
          </p:cNvPr>
          <p:cNvGrpSpPr/>
          <p:nvPr/>
        </p:nvGrpSpPr>
        <p:grpSpPr>
          <a:xfrm>
            <a:off x="5026689" y="4610100"/>
            <a:ext cx="12734925" cy="5410200"/>
            <a:chOff x="2479174" y="4577901"/>
            <a:chExt cx="12734925" cy="54102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988D6F-10BF-9E35-7A6E-82FA2378A2FB}"/>
                </a:ext>
              </a:extLst>
            </p:cNvPr>
            <p:cNvGrpSpPr/>
            <p:nvPr/>
          </p:nvGrpSpPr>
          <p:grpSpPr>
            <a:xfrm>
              <a:off x="2479174" y="4577901"/>
              <a:ext cx="12734925" cy="5410200"/>
              <a:chOff x="2479174" y="4577901"/>
              <a:chExt cx="12734925" cy="54102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19F6C44-2D77-1593-0E62-011375C7FFA9}"/>
                  </a:ext>
                </a:extLst>
              </p:cNvPr>
              <p:cNvGrpSpPr/>
              <p:nvPr/>
            </p:nvGrpSpPr>
            <p:grpSpPr>
              <a:xfrm>
                <a:off x="2479174" y="4577901"/>
                <a:ext cx="12734925" cy="5410200"/>
                <a:chOff x="2971800" y="4609985"/>
                <a:chExt cx="12734925" cy="54102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04BCEE9-5DB8-E2CC-8430-3E1EC1EBFA92}"/>
                    </a:ext>
                  </a:extLst>
                </p:cNvPr>
                <p:cNvGrpSpPr/>
                <p:nvPr/>
              </p:nvGrpSpPr>
              <p:grpSpPr>
                <a:xfrm>
                  <a:off x="2971800" y="4609985"/>
                  <a:ext cx="12734925" cy="5410200"/>
                  <a:chOff x="3048000" y="4381500"/>
                  <a:chExt cx="12734925" cy="5410200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0C44885F-3123-F9F9-BDD4-8B041DC23552}"/>
                      </a:ext>
                    </a:extLst>
                  </p:cNvPr>
                  <p:cNvGrpSpPr/>
                  <p:nvPr/>
                </p:nvGrpSpPr>
                <p:grpSpPr>
                  <a:xfrm>
                    <a:off x="3048000" y="4381500"/>
                    <a:ext cx="12734925" cy="5410200"/>
                    <a:chOff x="2776537" y="4457700"/>
                    <a:chExt cx="12734925" cy="5410200"/>
                  </a:xfrm>
                </p:grpSpPr>
                <p:pic>
                  <p:nvPicPr>
                    <p:cNvPr id="31" name="Picture 2" descr="Spring Boot + Vue.js + PostgreSQL 개발환경 세팅(Overview)">
                      <a:extLst>
                        <a:ext uri="{FF2B5EF4-FFF2-40B4-BE49-F238E27FC236}">
                          <a16:creationId xmlns:a16="http://schemas.microsoft.com/office/drawing/2014/main" id="{F82DC23D-DBB5-F07C-63A5-79345D47857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776537" y="4457700"/>
                      <a:ext cx="12734925" cy="5410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E6A6448E-ABE7-11A3-A5CC-831BA869D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800" y="8420100"/>
                      <a:ext cx="1600200" cy="330200"/>
                    </a:xfrm>
                    <a:prstGeom prst="rect">
                      <a:avLst/>
                    </a:prstGeom>
                    <a:solidFill>
                      <a:srgbClr val="01CB9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30" name="Picture 2" descr="Spring Boot + Vue.js + PostgreSQL 개발환경 세팅(Overview)">
                    <a:extLst>
                      <a:ext uri="{FF2B5EF4-FFF2-40B4-BE49-F238E27FC236}">
                        <a16:creationId xmlns:a16="http://schemas.microsoft.com/office/drawing/2014/main" id="{E96B9434-8415-A843-44AB-8D5C776EDF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853363" y="8332526"/>
                    <a:ext cx="685800" cy="3415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4DCEBBB-DA26-3661-71DC-BCE8AC5DF6D7}"/>
                    </a:ext>
                  </a:extLst>
                </p:cNvPr>
                <p:cNvSpPr txBox="1"/>
                <p:nvPr/>
              </p:nvSpPr>
              <p:spPr>
                <a:xfrm>
                  <a:off x="7129762" y="8565118"/>
                  <a:ext cx="7569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err="1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Vite</a:t>
                  </a:r>
                  <a:r>
                    <a:rPr lang="en-US" altLang="ko-KR" b="1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 /</a:t>
                  </a:r>
                </a:p>
              </p:txBody>
            </p: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3AA9E8-BFEE-33A0-4691-7E3F3763B1D5}"/>
                  </a:ext>
                </a:extLst>
              </p:cNvPr>
              <p:cNvSpPr/>
              <p:nvPr/>
            </p:nvSpPr>
            <p:spPr>
              <a:xfrm>
                <a:off x="13335000" y="8528927"/>
                <a:ext cx="1600200" cy="330200"/>
              </a:xfrm>
              <a:prstGeom prst="rect">
                <a:avLst/>
              </a:prstGeom>
              <a:solidFill>
                <a:srgbClr val="BA8C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DF5C96-9A81-5601-BDE2-AB11AEC52F14}"/>
                </a:ext>
              </a:extLst>
            </p:cNvPr>
            <p:cNvSpPr txBox="1"/>
            <p:nvPr/>
          </p:nvSpPr>
          <p:spPr>
            <a:xfrm>
              <a:off x="13636274" y="8509361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8100"/>
            <a:ext cx="50292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38100"/>
            <a:ext cx="16903700" cy="17907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F94256E-FA92-DCE0-865D-8E11CA9B1CEC}"/>
              </a:ext>
            </a:extLst>
          </p:cNvPr>
          <p:cNvGrpSpPr/>
          <p:nvPr/>
        </p:nvGrpSpPr>
        <p:grpSpPr>
          <a:xfrm>
            <a:off x="762000" y="6586718"/>
            <a:ext cx="17386300" cy="2838790"/>
            <a:chOff x="994202" y="5959258"/>
            <a:chExt cx="9673798" cy="2838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95EAF6-8EC2-B213-899E-05F7B70DEE60}"/>
                </a:ext>
              </a:extLst>
            </p:cNvPr>
            <p:cNvSpPr txBox="1"/>
            <p:nvPr/>
          </p:nvSpPr>
          <p:spPr>
            <a:xfrm>
              <a:off x="994202" y="5959258"/>
              <a:ext cx="7543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DATA</a:t>
              </a:r>
              <a:endParaRPr lang="ko-KR" altLang="en-US" sz="3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C4220E-CF60-E98E-5C1D-C10F2D973424}"/>
                </a:ext>
              </a:extLst>
            </p:cNvPr>
            <p:cNvSpPr txBox="1"/>
            <p:nvPr/>
          </p:nvSpPr>
          <p:spPr>
            <a:xfrm>
              <a:off x="1456994" y="6574811"/>
              <a:ext cx="9211006" cy="222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전국관광지 정보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: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한국관광공사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_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국문관광정보 서비스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_GW.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데이터를 기반 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(2023.03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이전 데이터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날씨정보</a:t>
              </a: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: WeatherWidget.io </a:t>
              </a: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을 통해 날씨 데이터 수신</a:t>
              </a:r>
              <a:endParaRPr lang="en-US" altLang="ko-K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지도 </a:t>
              </a: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Kakao Map API</a:t>
              </a:r>
              <a:endParaRPr lang="ko-KR" altLang="en-US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F5B25E-00A1-E831-BE06-2F9F45D21E77}"/>
              </a:ext>
            </a:extLst>
          </p:cNvPr>
          <p:cNvGrpSpPr/>
          <p:nvPr/>
        </p:nvGrpSpPr>
        <p:grpSpPr>
          <a:xfrm>
            <a:off x="762000" y="1997680"/>
            <a:ext cx="17386300" cy="2100127"/>
            <a:chOff x="994202" y="5959258"/>
            <a:chExt cx="9673798" cy="21001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9A003B-F9BF-282C-FFF0-BADDFA1B413C}"/>
                </a:ext>
              </a:extLst>
            </p:cNvPr>
            <p:cNvSpPr txBox="1"/>
            <p:nvPr/>
          </p:nvSpPr>
          <p:spPr>
            <a:xfrm>
              <a:off x="994202" y="5959258"/>
              <a:ext cx="75438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2. </a:t>
              </a:r>
              <a:r>
                <a:rPr lang="ko-KR" altLang="en-US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적용 패턴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F11C16-7DFA-FB74-F5D0-F1FBF34F182C}"/>
                </a:ext>
              </a:extLst>
            </p:cNvPr>
            <p:cNvSpPr txBox="1"/>
            <p:nvPr/>
          </p:nvSpPr>
          <p:spPr>
            <a:xfrm>
              <a:off x="1456994" y="6574811"/>
              <a:ext cx="9211006" cy="148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Spring boot : MVC (Model-view-</a:t>
              </a:r>
              <a:r>
                <a:rPr lang="en-US" altLang="ko-KR" sz="32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Contoller</a:t>
              </a: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패턴</a:t>
              </a:r>
              <a:endParaRPr lang="en-US" altLang="ko-KR" sz="3200" dirty="0">
                <a:solidFill>
                  <a:srgbClr val="0D0D0D"/>
                </a:solidFill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Vue 3 : MVVM(Model-View-</a:t>
              </a:r>
              <a:r>
                <a:rPr lang="en-US" altLang="ko-KR" sz="32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ViewModel</a:t>
              </a:r>
              <a:r>
                <a:rPr lang="en-US" altLang="ko-KR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3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패턴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057FAA-5212-6BBD-D04E-AA608EF4D1D2}"/>
              </a:ext>
            </a:extLst>
          </p:cNvPr>
          <p:cNvGrpSpPr/>
          <p:nvPr/>
        </p:nvGrpSpPr>
        <p:grpSpPr>
          <a:xfrm>
            <a:off x="762000" y="4609702"/>
            <a:ext cx="17386300" cy="1361463"/>
            <a:chOff x="762000" y="4609702"/>
            <a:chExt cx="17386300" cy="13614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447AB-C3B5-7874-5221-92193668A40D}"/>
                </a:ext>
              </a:extLst>
            </p:cNvPr>
            <p:cNvSpPr txBox="1"/>
            <p:nvPr/>
          </p:nvSpPr>
          <p:spPr>
            <a:xfrm>
              <a:off x="762000" y="4609702"/>
              <a:ext cx="1355814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</a:t>
              </a:r>
              <a:r>
                <a:rPr lang="ko-KR" altLang="en-US" sz="3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적용 알고리즘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64986A-DB40-65F8-D19A-EA0BFBD93658}"/>
                </a:ext>
              </a:extLst>
            </p:cNvPr>
            <p:cNvSpPr txBox="1"/>
            <p:nvPr/>
          </p:nvSpPr>
          <p:spPr>
            <a:xfrm>
              <a:off x="1593756" y="5225255"/>
              <a:ext cx="16554544" cy="745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JWT </a:t>
              </a:r>
              <a:r>
                <a:rPr lang="ko-KR" altLang="en-US" sz="3200" dirty="0">
                  <a:solidFill>
                    <a:srgbClr val="0D0D0D"/>
                  </a:solidFill>
                  <a:highlight>
                    <a:srgbClr val="FFFFFF"/>
                  </a:highlight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알고리즘</a:t>
              </a:r>
              <a:endParaRPr lang="en-US" altLang="ko-KR" sz="3200" dirty="0">
                <a:solidFill>
                  <a:srgbClr val="0D0D0D"/>
                </a:solidFill>
                <a:highlight>
                  <a:srgbClr val="FFFFFF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94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8100"/>
            <a:ext cx="50292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700" y="38100"/>
            <a:ext cx="18681700" cy="17907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8D39ECA-2F08-2439-D9A9-304540A296B9}"/>
              </a:ext>
            </a:extLst>
          </p:cNvPr>
          <p:cNvGrpSpPr/>
          <p:nvPr/>
        </p:nvGrpSpPr>
        <p:grpSpPr>
          <a:xfrm>
            <a:off x="609600" y="2619758"/>
            <a:ext cx="5562600" cy="6400800"/>
            <a:chOff x="297425" y="1828800"/>
            <a:chExt cx="8398727" cy="8344221"/>
          </a:xfrm>
        </p:grpSpPr>
        <p:pic>
          <p:nvPicPr>
            <p:cNvPr id="23" name="그림 22" descr="스크린샷, 텍스트, 웹사이트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61B59F0-B78C-67EB-0A54-8B12F2911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425" y="6026150"/>
              <a:ext cx="8398727" cy="4146871"/>
            </a:xfrm>
            <a:prstGeom prst="rect">
              <a:avLst/>
            </a:prstGeom>
          </p:spPr>
        </p:pic>
        <p:pic>
          <p:nvPicPr>
            <p:cNvPr id="27" name="그림 26" descr="텍스트, 스크린샷, 산, 웹사이트이(가) 표시된 사진&#10;&#10;자동 생성된 설명">
              <a:extLst>
                <a:ext uri="{FF2B5EF4-FFF2-40B4-BE49-F238E27FC236}">
                  <a16:creationId xmlns:a16="http://schemas.microsoft.com/office/drawing/2014/main" id="{B7E74654-535D-F037-D3C2-739E8C3C8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425" y="1828800"/>
              <a:ext cx="8372232" cy="4146871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609106-66C6-C412-2D4F-1F019C3D0021}"/>
              </a:ext>
            </a:extLst>
          </p:cNvPr>
          <p:cNvSpPr/>
          <p:nvPr/>
        </p:nvSpPr>
        <p:spPr>
          <a:xfrm>
            <a:off x="3898080" y="2616573"/>
            <a:ext cx="521520" cy="166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2FD839-27BC-27AA-4860-604ED0E337B1}"/>
              </a:ext>
            </a:extLst>
          </p:cNvPr>
          <p:cNvSpPr/>
          <p:nvPr/>
        </p:nvSpPr>
        <p:spPr>
          <a:xfrm>
            <a:off x="2994328" y="5521111"/>
            <a:ext cx="793144" cy="199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67811-C0D8-FB97-B217-31D4DEE39F37}"/>
              </a:ext>
            </a:extLst>
          </p:cNvPr>
          <p:cNvSpPr/>
          <p:nvPr/>
        </p:nvSpPr>
        <p:spPr>
          <a:xfrm>
            <a:off x="3594150" y="6438900"/>
            <a:ext cx="60786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스크린샷, 텍스트, 도표, 직사각형이(가) 표시된 사진&#10;&#10;자동 생성된 설명">
            <a:extLst>
              <a:ext uri="{FF2B5EF4-FFF2-40B4-BE49-F238E27FC236}">
                <a16:creationId xmlns:a16="http://schemas.microsoft.com/office/drawing/2014/main" id="{468E1BB0-A6C0-D9E7-C056-32F7303BBAE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150" y="5898866"/>
            <a:ext cx="8093312" cy="400450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D89D966-8905-EE1F-E18F-6837996105C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248" y="1719808"/>
            <a:ext cx="7548213" cy="3728492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D85B518-1768-7592-F81B-76317E8D71D0}"/>
              </a:ext>
            </a:extLst>
          </p:cNvPr>
          <p:cNvSpPr/>
          <p:nvPr/>
        </p:nvSpPr>
        <p:spPr>
          <a:xfrm rot="19799554">
            <a:off x="6966888" y="4551694"/>
            <a:ext cx="825048" cy="5388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A3D5B3-5D9B-C52D-FAD2-7D2FAD3CD2BF}"/>
              </a:ext>
            </a:extLst>
          </p:cNvPr>
          <p:cNvSpPr/>
          <p:nvPr/>
        </p:nvSpPr>
        <p:spPr>
          <a:xfrm>
            <a:off x="14898594" y="2852741"/>
            <a:ext cx="1570918" cy="2714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695580-0FD0-E81B-EF16-E81A4831FA55}"/>
              </a:ext>
            </a:extLst>
          </p:cNvPr>
          <p:cNvSpPr/>
          <p:nvPr/>
        </p:nvSpPr>
        <p:spPr>
          <a:xfrm>
            <a:off x="4504360" y="2603166"/>
            <a:ext cx="372440" cy="2543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4EE6DEA-8886-401D-5F90-86D86E6918EA}"/>
              </a:ext>
            </a:extLst>
          </p:cNvPr>
          <p:cNvSpPr/>
          <p:nvPr/>
        </p:nvSpPr>
        <p:spPr>
          <a:xfrm rot="1254337">
            <a:off x="6947837" y="7232794"/>
            <a:ext cx="825048" cy="5388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B28580-EE70-1ED7-6DF6-14E3274D73CF}"/>
              </a:ext>
            </a:extLst>
          </p:cNvPr>
          <p:cNvSpPr/>
          <p:nvPr/>
        </p:nvSpPr>
        <p:spPr>
          <a:xfrm>
            <a:off x="13122932" y="7658100"/>
            <a:ext cx="2040868" cy="2714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41" grpId="0" animBg="1"/>
      <p:bldP spid="42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00"/>
            <a:ext cx="18300700" cy="152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8100"/>
            <a:ext cx="5029200" cy="179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700" y="38100"/>
            <a:ext cx="18681700" cy="1790700"/>
          </a:xfrm>
          <a:prstGeom prst="rect">
            <a:avLst/>
          </a:prstGeom>
        </p:spPr>
      </p:pic>
      <p:pic>
        <p:nvPicPr>
          <p:cNvPr id="6" name="그림 5" descr="스크린샷, 텍스트, 도표, 직사각형이(가) 표시된 사진&#10;&#10;자동 생성된 설명">
            <a:extLst>
              <a:ext uri="{FF2B5EF4-FFF2-40B4-BE49-F238E27FC236}">
                <a16:creationId xmlns:a16="http://schemas.microsoft.com/office/drawing/2014/main" id="{84BDAA2F-9EEC-143D-F0C6-6D2017B986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99" y="2171700"/>
            <a:ext cx="11550317" cy="5715000"/>
          </a:xfrm>
          <a:prstGeom prst="rect">
            <a:avLst/>
          </a:prstGeom>
        </p:spPr>
      </p:pic>
      <p:pic>
        <p:nvPicPr>
          <p:cNvPr id="8" name="그림 7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B960B6-F16F-B1B0-E22D-5709411C07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3009900"/>
            <a:ext cx="13868400" cy="68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592</Words>
  <Application>Microsoft Office PowerPoint</Application>
  <PresentationFormat>사용자 지정</PresentationFormat>
  <Paragraphs>56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Pretendard Light</vt:lpstr>
      <vt:lpstr>Arial</vt:lpstr>
      <vt:lpstr>Calibri</vt:lpstr>
      <vt:lpstr>Pretendard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김아름</cp:lastModifiedBy>
  <cp:revision>18</cp:revision>
  <dcterms:created xsi:type="dcterms:W3CDTF">2006-08-16T00:00:00Z</dcterms:created>
  <dcterms:modified xsi:type="dcterms:W3CDTF">2024-12-08T16:23:18Z</dcterms:modified>
</cp:coreProperties>
</file>